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9" r:id="rId2"/>
    <p:sldId id="256" r:id="rId3"/>
    <p:sldId id="290" r:id="rId4"/>
    <p:sldId id="257" r:id="rId5"/>
    <p:sldId id="276" r:id="rId6"/>
    <p:sldId id="280" r:id="rId7"/>
    <p:sldId id="291" r:id="rId8"/>
    <p:sldId id="293" r:id="rId9"/>
    <p:sldId id="306" r:id="rId10"/>
    <p:sldId id="305" r:id="rId11"/>
    <p:sldId id="296" r:id="rId12"/>
    <p:sldId id="295" r:id="rId13"/>
    <p:sldId id="297" r:id="rId14"/>
    <p:sldId id="299" r:id="rId15"/>
    <p:sldId id="298" r:id="rId16"/>
    <p:sldId id="300" r:id="rId17"/>
    <p:sldId id="303" r:id="rId18"/>
    <p:sldId id="307" r:id="rId19"/>
    <p:sldId id="301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840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A3D42"/>
    <a:srgbClr val="D31C47"/>
    <a:srgbClr val="EB7D4B"/>
    <a:srgbClr val="F8CEB6"/>
    <a:srgbClr val="1B1C1F"/>
    <a:srgbClr val="25272B"/>
    <a:srgbClr val="EB6C22"/>
    <a:srgbClr val="E7682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985" autoAdjust="0"/>
    <p:restoredTop sz="98387" autoAdjust="0"/>
  </p:normalViewPr>
  <p:slideViewPr>
    <p:cSldViewPr snapToGrid="0">
      <p:cViewPr varScale="1">
        <p:scale>
          <a:sx n="72" d="100"/>
          <a:sy n="72" d="100"/>
        </p:scale>
        <p:origin x="-258" y="-90"/>
      </p:cViewPr>
      <p:guideLst>
        <p:guide orient="horz" pos="2160"/>
        <p:guide orient="horz" pos="840"/>
        <p:guide orient="horz" pos="4008"/>
        <p:guide pos="3840"/>
        <p:guide pos="312"/>
        <p:guide pos="7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4256DFF-30A4-421E-9B74-C7C62F3733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DF06C1-C4BE-470D-97A8-774F101C6C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97A53-D856-43D6-85D3-EC5A451F034D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4766E3-3214-4AEB-B9FA-C39B91CED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40A0A1-F939-4711-B1F7-0CA37CDD3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79A0D-B24D-49B9-B51F-77521402CE8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3396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07CF3-3C59-4D47-B840-29A2582923C4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CA133-4AF8-42AF-997D-FAA1293F59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367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imonmigaj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ric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chrXKN7J8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kekiks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oga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kekiks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oga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ric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chrXKN7J8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rice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chrXKN7J8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kekiks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oga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Simon Migaj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&lt;a href="https://www.freepik.com/free-photos-vectors/background"&gt;Background vector created by s.salvador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074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Jared Rice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426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kike vega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9165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kike vega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916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Jared Rice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426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Jared Rice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426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kike vega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9165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CA133-4AF8-42AF-997D-FAA1293F596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53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D29AA-0ACF-4AC2-A367-A31686514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1A6A37-0C96-421A-9D9E-EAFF844C7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0D4344-9D57-47C2-92BC-22C0BCF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1EC8-84AE-4357-950F-BB1C9F49D253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0947DC-ECC6-439E-A345-3D4603B3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103103-E34E-4F55-BA7B-93CD943C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7699954"/>
      </p:ext>
    </p:extLst>
  </p:cSld>
  <p:clrMapOvr>
    <a:masterClrMapping/>
  </p:clrMapOvr>
  <p:transition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7882C-6176-4FC3-8319-508E0D5A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0436B95-2F5B-4983-9F84-10172EB0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9A145B-0412-4DF0-8EA2-AF912AEE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458C-2C2A-420F-B9F7-7A9A47BA93E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E3AD95-369E-4E95-A368-CD81CAA0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5D2B0D-5748-40D1-9167-3DA110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63021"/>
      </p:ext>
    </p:extLst>
  </p:cSld>
  <p:clrMapOvr>
    <a:masterClrMapping/>
  </p:clrMapOvr>
  <p:transition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49928C7-9D82-47CF-9CA3-E5110741A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7CCE04-424E-4F32-A2C5-0F46A2026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60B4D1-0121-4209-8945-334CAC93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6D47-352D-42E9-B5F3-A8A185919D9E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902DF3-C28B-4F6E-9C80-0409D867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E18B30-7CAE-437E-9932-6A42D898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264803"/>
      </p:ext>
    </p:extLst>
  </p:cSld>
  <p:clrMapOvr>
    <a:masterClrMapping/>
  </p:clrMapOvr>
  <p:transition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3F5865-7A58-4E05-963B-6F86A7AD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6485"/>
            <a:ext cx="11176000" cy="676024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3A3D4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44C85D-4EC4-4E83-B38B-AABEFA8A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57608"/>
            <a:ext cx="11176000" cy="471935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D4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solidFill>
                  <a:srgbClr val="3A3D4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>
                <a:solidFill>
                  <a:srgbClr val="3A3D4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600">
                <a:solidFill>
                  <a:srgbClr val="3A3D4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600">
                <a:solidFill>
                  <a:srgbClr val="3A3D4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28BD76-8CB3-4844-9D1E-37D93A2D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0" y="6356350"/>
            <a:ext cx="2743200" cy="365125"/>
          </a:xfrm>
        </p:spPr>
        <p:txBody>
          <a:bodyPr/>
          <a:lstStyle/>
          <a:p>
            <a:fld id="{57A3517D-F820-471D-AB9B-0D202620C5D9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BD8D23-FB69-4208-B4BC-52C51F4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A159E09-17D6-4D8C-811B-D0211CEB9477}"/>
              </a:ext>
            </a:extLst>
          </p:cNvPr>
          <p:cNvGrpSpPr/>
          <p:nvPr userDrawn="1"/>
        </p:nvGrpSpPr>
        <p:grpSpPr>
          <a:xfrm flipV="1">
            <a:off x="11018067" y="6183950"/>
            <a:ext cx="816324" cy="674049"/>
            <a:chOff x="5140325" y="446088"/>
            <a:chExt cx="1434246" cy="1184275"/>
          </a:xfrm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xmlns="" id="{0325AE1A-5B1C-4BAC-B3B5-95CAA035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4A984606-5796-4AFE-9D5B-B356DE89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C5363A-CA50-4E64-B603-5FA3994D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012" y="6338412"/>
            <a:ext cx="467987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6000769"/>
      </p:ext>
    </p:extLst>
  </p:cSld>
  <p:clrMapOvr>
    <a:masterClrMapping/>
  </p:clrMapOvr>
  <p:transition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265EC-A274-46E0-882F-1AAE1E3A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9219BF-66BB-4CAB-BC52-24DA4FD4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3D2984-574F-41E3-A1F0-5CBFA374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23DE-C8B7-4AE9-A397-FFF21AD7A9D9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B6AA8-8034-47DF-BF9C-97D98A3E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1F0D3F-1EAC-43B0-AEB8-7CCB61C0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3787151"/>
      </p:ext>
    </p:extLst>
  </p:cSld>
  <p:clrMapOvr>
    <a:masterClrMapping/>
  </p:clrMapOvr>
  <p:transition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2F35A-4E29-48D0-BA6C-42DFC0F6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34555B-5097-42CF-906E-24DF686F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96590B-0635-4F3A-8243-ECC64735F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E195F1-BCC9-458D-B53C-6D0DA83F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EF21C-6AC7-4B53-A23E-3D760121AC72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A5EDD02-17A9-4AE8-AEBC-2DABB64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FA5495-47AC-40DB-9A01-C2025D22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8886954"/>
      </p:ext>
    </p:extLst>
  </p:cSld>
  <p:clrMapOvr>
    <a:masterClrMapping/>
  </p:clrMapOvr>
  <p:transition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0F05A-305E-42C1-A9D5-DE4C9D70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A55FD4-676E-427D-92A7-0199E0160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0B22429-4AED-45A8-BEC9-F529B25D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6B49AD1-F70D-469C-A619-3883B3720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FEF2F9-3F11-43A8-BADB-244047A36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229E78A-14B6-45BD-82BC-8C5A5872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ABF83-8CCF-4CBE-92AE-E083E7CF7F6C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DCD74B1-1345-468A-AF63-64F9D9E7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6539E33-C4E8-47BB-8F4A-8A84F750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1992696"/>
      </p:ext>
    </p:extLst>
  </p:cSld>
  <p:clrMapOvr>
    <a:masterClrMapping/>
  </p:clrMapOvr>
  <p:transition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D95246-4DAD-40D4-AFF9-00B35745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26D7EBA-BD57-4573-9E41-89C4A9B6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589C-43BE-4630-AE1C-61DFF66D8612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42568F-70A6-4C91-AFF3-38B0053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BF76C9-EE76-401B-AC66-DF4C0FD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2506813"/>
      </p:ext>
    </p:extLst>
  </p:cSld>
  <p:clrMapOvr>
    <a:masterClrMapping/>
  </p:clrMapOvr>
  <p:transition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A9D7031-C733-4571-B30A-239E9BF1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DC15-0809-4D46-B9D7-81D8068353CF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42D563-7653-4FF0-BC61-9A994DA1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0DB864-015F-40AB-9B4A-4B11C3D8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7751743"/>
      </p:ext>
    </p:extLst>
  </p:cSld>
  <p:clrMapOvr>
    <a:masterClrMapping/>
  </p:clrMapOvr>
  <p:transition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90567-76E2-4914-9E32-AC94F9A7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2A875-1D41-4B2D-B8CA-028B7569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02D9FA-47AA-43D5-8FB6-291B096D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D7F000-17C2-4CAE-8AA6-7D1CEBB1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8507-FB12-4C1B-943F-A1ECAB308655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7CFC73-07D7-45AF-8441-3E5CB4FE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A973CD-F3B9-4A6C-857F-BA1CCA3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40459539"/>
      </p:ext>
    </p:extLst>
  </p:cSld>
  <p:clrMapOvr>
    <a:masterClrMapping/>
  </p:clrMapOvr>
  <p:transition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E25A73-AD0C-45A9-8A25-F62B8BBB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78B27F-FD4A-43F7-84E6-173B8A37D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ADF887-F2C2-49F5-98A6-A7A8539A6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DA265D-22BF-474A-8A88-C10D83E8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EABD-66B5-4C7C-8467-D4E8DFD67F07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05ECBA-920E-47E1-8510-FEFE2CAD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310DA0-7C74-4420-81E3-AA37A1B0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5588454"/>
      </p:ext>
    </p:extLst>
  </p:cSld>
  <p:clrMapOvr>
    <a:masterClrMapping/>
  </p:clrMapOvr>
  <p:transition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9A0A5C-2D98-41AB-9BA1-570FF69A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EC3DD6-36BA-474D-944F-98480D9B5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ABEE31-0ADF-4FBF-A0BE-3FBAC9D25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4F4A4-31CF-4073-AAA5-DA6EE8D71314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0A2D1-52A1-4282-9990-40D939469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9D725A-C605-49E3-B7AE-589A9738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8396D-0CD8-47D6-A0BC-B1C12D14A33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115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5.png"/><Relationship Id="rId4" Type="http://schemas.microsoft.com/office/2007/relationships/hdphoto" Target="../media/hdphoto3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5.png"/><Relationship Id="rId4" Type="http://schemas.microsoft.com/office/2007/relationships/hdphoto" Target="../media/hdphoto3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Image 2" descr="sage-friedman-HS5CLnQbCOc-unsplash.jpg"/>
          <p:cNvPicPr>
            <a:picLocks noChangeAspect="1"/>
          </p:cNvPicPr>
          <p:nvPr/>
        </p:nvPicPr>
        <p:blipFill>
          <a:blip r:embed="rId2" cstate="print"/>
          <a:srcRect t="11642" b="3488"/>
          <a:stretch>
            <a:fillRect/>
          </a:stretch>
        </p:blipFill>
        <p:spPr>
          <a:xfrm>
            <a:off x="0" y="-40285"/>
            <a:ext cx="12192000" cy="6898286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929391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31" y="571002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recettes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97565" y="1548694"/>
          <a:ext cx="10429460" cy="50167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02672"/>
                <a:gridCol w="3087475"/>
                <a:gridCol w="1206755"/>
                <a:gridCol w="2292189"/>
                <a:gridCol w="1262760"/>
                <a:gridCol w="1377609"/>
              </a:tblGrid>
              <a:tr h="532900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User</a:t>
                      </a:r>
                      <a:r>
                        <a:rPr lang="fr-FR" sz="1500" baseline="0" dirty="0" smtClean="0"/>
                        <a:t> Story</a:t>
                      </a:r>
                      <a:endParaRPr lang="fr-F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User Story</a:t>
                      </a:r>
                      <a:endParaRPr lang="fr-F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Tâche</a:t>
                      </a:r>
                      <a:endParaRPr lang="fr-F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Tâches</a:t>
                      </a:r>
                      <a:endParaRPr lang="fr-F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Estimation (min)</a:t>
                      </a:r>
                      <a:endParaRPr lang="fr-F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Responsable</a:t>
                      </a:r>
                      <a:endParaRPr lang="fr-FR" sz="1500" dirty="0"/>
                    </a:p>
                  </a:txBody>
                  <a:tcPr anchor="ctr"/>
                </a:tc>
              </a:tr>
              <a:tr h="523194">
                <a:tc rowSpan="7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En tant que « nutritionniste » je veux  « ajouter une recette »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Création de la table recipe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3295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Création de la page Recette.FXML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2319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Implémentation de la classe RecetteCTR.java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053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Implémentation de l‘interface IServiceRecette.java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3177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Implémentation de la classe ServiceRecette.java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3295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1.1.6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Implémentation de l’entité Recipe.java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3258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1.1.7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Tester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3295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A.1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Configuration de l’environnement</a:t>
                      </a:r>
                      <a:r>
                        <a:rPr lang="fr-FR" sz="1400" baseline="0" dirty="0" smtClean="0"/>
                        <a:t> WAMP</a:t>
                      </a:r>
                      <a:endParaRPr lang="fr-FR" sz="1400" dirty="0" smtClean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969147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39" y="612020"/>
            <a:ext cx="7954304" cy="4431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Gestion des actualités et signals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410817" y="1564714"/>
          <a:ext cx="10548731" cy="504418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54228"/>
                <a:gridCol w="3080734"/>
                <a:gridCol w="1274787"/>
                <a:gridCol w="2468418"/>
                <a:gridCol w="1277202"/>
                <a:gridCol w="1393362"/>
              </a:tblGrid>
              <a:tr h="577716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User</a:t>
                      </a:r>
                      <a:r>
                        <a:rPr lang="fr-FR" sz="1500" baseline="0" dirty="0" smtClean="0"/>
                        <a:t> Story</a:t>
                      </a:r>
                      <a:endParaRPr lang="fr-FR" sz="1500" dirty="0"/>
                    </a:p>
                  </a:txBody>
                  <a:tcPr anchor="ctr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User Story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Tâche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Tâches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Estimation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Responsable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7244">
                <a:tc rowSpan="6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En tant que modérateur je veux consulter la liste des rapports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Création</a:t>
                      </a:r>
                      <a:r>
                        <a:rPr lang="fr-FR" sz="1400" baseline="0" dirty="0" smtClean="0"/>
                        <a:t> de la table  ‘’Report’’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45621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l’entité ‘’Report.java’’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Bilel</a:t>
                      </a:r>
                    </a:p>
                    <a:p>
                      <a:pPr algn="ctr"/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87873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l’interface ‘’IReportService.java’’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81895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la classe   ‘’ReportService.java’’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45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45621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Préparation l’interface ‘’</a:t>
                      </a:r>
                      <a:r>
                        <a:rPr lang="fr-FR" sz="1400" dirty="0" err="1" smtClean="0"/>
                        <a:t>ReportList.fxml</a:t>
                      </a:r>
                      <a:r>
                        <a:rPr lang="fr-FR" sz="1400" dirty="0" smtClean="0"/>
                        <a:t>’’ 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60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81895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1.1.6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Création le contrôleur ‘’ReportListController.java’’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45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87607">
                <a:tc rowSpan="2" gridSpan="2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X.1</a:t>
                      </a: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Configuration de l’environnement WAMP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87607">
                <a:tc gridSpan="2"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X.2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Configuration de l’outil SceneBuilder</a:t>
                      </a: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20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Bilel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9" name="Connecteur droit 8"/>
          <p:cNvCxnSpPr/>
          <p:nvPr/>
        </p:nvCxnSpPr>
        <p:spPr>
          <a:xfrm rot="10800000">
            <a:off x="410818" y="5552662"/>
            <a:ext cx="4161185" cy="148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1150173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10" y="646728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évennements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4800747"/>
              </p:ext>
            </p:extLst>
          </p:nvPr>
        </p:nvGraphicFramePr>
        <p:xfrm>
          <a:off x="637306" y="1791818"/>
          <a:ext cx="10163216" cy="483214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77532">
                  <a:extLst>
                    <a:ext uri="{9D8B030D-6E8A-4147-A177-3AD203B41FA5}">
                      <a16:colId xmlns:a16="http://schemas.microsoft.com/office/drawing/2014/main" xmlns="" val="1792423501"/>
                    </a:ext>
                  </a:extLst>
                </a:gridCol>
                <a:gridCol w="2510206">
                  <a:extLst>
                    <a:ext uri="{9D8B030D-6E8A-4147-A177-3AD203B41FA5}">
                      <a16:colId xmlns:a16="http://schemas.microsoft.com/office/drawing/2014/main" xmlns="" val="3226920253"/>
                    </a:ext>
                  </a:extLst>
                </a:gridCol>
                <a:gridCol w="838728">
                  <a:extLst>
                    <a:ext uri="{9D8B030D-6E8A-4147-A177-3AD203B41FA5}">
                      <a16:colId xmlns:a16="http://schemas.microsoft.com/office/drawing/2014/main" xmlns="" val="2655947396"/>
                    </a:ext>
                  </a:extLst>
                </a:gridCol>
                <a:gridCol w="2919124">
                  <a:extLst>
                    <a:ext uri="{9D8B030D-6E8A-4147-A177-3AD203B41FA5}">
                      <a16:colId xmlns:a16="http://schemas.microsoft.com/office/drawing/2014/main" xmlns="" val="3573055880"/>
                    </a:ext>
                  </a:extLst>
                </a:gridCol>
                <a:gridCol w="1323756">
                  <a:extLst>
                    <a:ext uri="{9D8B030D-6E8A-4147-A177-3AD203B41FA5}">
                      <a16:colId xmlns:a16="http://schemas.microsoft.com/office/drawing/2014/main" xmlns="" val="1888126631"/>
                    </a:ext>
                  </a:extLst>
                </a:gridCol>
                <a:gridCol w="1693870">
                  <a:extLst>
                    <a:ext uri="{9D8B030D-6E8A-4147-A177-3AD203B41FA5}">
                      <a16:colId xmlns:a16="http://schemas.microsoft.com/office/drawing/2014/main" xmlns="" val="3199822924"/>
                    </a:ext>
                  </a:extLst>
                </a:gridCol>
              </a:tblGrid>
              <a:tr h="66133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 Story</a:t>
                      </a:r>
                      <a:endParaRPr lang="fr-FR" sz="16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User Story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</a:t>
                      </a:r>
                      <a:r>
                        <a:rPr lang="fr-FR" sz="1600" dirty="0" err="1" smtClean="0"/>
                        <a:t>Task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Task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Estimation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Responsable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245698312"/>
                  </a:ext>
                </a:extLst>
              </a:tr>
              <a:tr h="661330">
                <a:tc rowSpan="5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En tant que thérapeute je veux ajouter un</a:t>
                      </a:r>
                      <a:r>
                        <a:rPr lang="fr-FR" sz="1400" baseline="0" dirty="0" smtClean="0"/>
                        <a:t> Event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Création</a:t>
                      </a:r>
                      <a:r>
                        <a:rPr lang="fr-FR" sz="1400" baseline="0" dirty="0" smtClean="0"/>
                        <a:t> de la table  ‘’Event’’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0,5h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815688164"/>
                  </a:ext>
                </a:extLst>
              </a:tr>
              <a:tr h="66133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l’entité ‘’Event.java’’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0,5h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078446449"/>
                  </a:ext>
                </a:extLst>
              </a:tr>
              <a:tr h="66133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Préparation l’interface ‘’</a:t>
                      </a:r>
                      <a:r>
                        <a:rPr lang="fr-FR" sz="1400" dirty="0" err="1" smtClean="0"/>
                        <a:t>AjouterEvent.fxml</a:t>
                      </a:r>
                      <a:r>
                        <a:rPr lang="fr-FR" sz="1400" dirty="0" smtClean="0"/>
                        <a:t>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983659155"/>
                  </a:ext>
                </a:extLst>
              </a:tr>
              <a:tr h="66133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la classe ‘’</a:t>
                      </a:r>
                      <a:r>
                        <a:rPr lang="fr-FR" sz="1400" baseline="0" dirty="0" err="1" smtClean="0"/>
                        <a:t>ServiceEvent</a:t>
                      </a:r>
                      <a:r>
                        <a:rPr lang="fr-FR" sz="1400" baseline="0" dirty="0" smtClean="0"/>
                        <a:t>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470101820"/>
                  </a:ext>
                </a:extLst>
              </a:tr>
              <a:tr h="86416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Création le Controleur ‘’AjouterEventController.java’’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186643856"/>
                  </a:ext>
                </a:extLst>
              </a:tr>
              <a:tr h="66133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1.1.6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 smtClean="0">
                          <a:effectLst/>
                        </a:rPr>
                        <a:t>Tester la méthode dans le navigateur</a:t>
                      </a:r>
                      <a:endParaRPr lang="fr-FR" sz="14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4278919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xmlns="" id="{26205026-45A8-4559-8537-30B721838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CC5677-B84D-4201-9313-4C48656FF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31C775-9CFB-426A-9C2A-AAF443253AC2}"/>
              </a:ext>
            </a:extLst>
          </p:cNvPr>
          <p:cNvSpPr/>
          <p:nvPr/>
        </p:nvSpPr>
        <p:spPr>
          <a:xfrm>
            <a:off x="0" y="621488"/>
            <a:ext cx="6286500" cy="2085286"/>
          </a:xfrm>
          <a:prstGeom prst="rect">
            <a:avLst/>
          </a:prstGeom>
          <a:gradFill>
            <a:gsLst>
              <a:gs pos="0">
                <a:srgbClr val="D31C47">
                  <a:alpha val="80000"/>
                </a:srgbClr>
              </a:gs>
              <a:gs pos="100000">
                <a:srgbClr val="EB6C22">
                  <a:alpha val="64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D0B5B8-60D1-43A3-9E69-1B9F1170E140}"/>
              </a:ext>
            </a:extLst>
          </p:cNvPr>
          <p:cNvSpPr/>
          <p:nvPr/>
        </p:nvSpPr>
        <p:spPr>
          <a:xfrm>
            <a:off x="5422901" y="0"/>
            <a:ext cx="6769100" cy="4038600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55764B75-FF09-4630-A697-E398A3C832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b="3557"/>
          <a:stretch/>
        </p:blipFill>
        <p:spPr>
          <a:xfrm>
            <a:off x="5949951" y="309601"/>
            <a:ext cx="5715000" cy="57101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363CD07-08B6-4C25-99D4-2E6E32C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1078446"/>
            <a:ext cx="5573486" cy="1107996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fr-FR" sz="4000" dirty="0" smtClean="0">
                <a:solidFill>
                  <a:schemeClr val="bg1"/>
                </a:solidFill>
              </a:rPr>
              <a:t>Diagrammes de séquence objet</a:t>
            </a:r>
            <a:endParaRPr lang="fr-FR" sz="4000" dirty="0">
              <a:solidFill>
                <a:schemeClr val="bg1"/>
              </a:solidFill>
            </a:endParaRP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xmlns="" id="{97015764-5394-4A46-8CD6-A0F7086ED906}"/>
              </a:ext>
            </a:extLst>
          </p:cNvPr>
          <p:cNvGrpSpPr/>
          <p:nvPr/>
        </p:nvGrpSpPr>
        <p:grpSpPr>
          <a:xfrm flipV="1">
            <a:off x="11018067" y="6183950"/>
            <a:ext cx="816324" cy="674049"/>
            <a:chOff x="5140325" y="446088"/>
            <a:chExt cx="1434246" cy="1184275"/>
          </a:xfrm>
        </p:grpSpPr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xmlns="" id="{DB0C7B8A-DECA-4F16-880E-1DDD3E2B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9591EE1-0E7F-48BA-9F10-F3DB86B4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930CA1BC-7B46-4EED-9845-3E738EE3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091905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21FFDD82-7C88-499B-A53D-1DB550F75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94437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F7BEF2-0B2D-4896-95EF-0C488A4C505E}"/>
              </a:ext>
            </a:extLst>
          </p:cNvPr>
          <p:cNvSpPr/>
          <p:nvPr/>
        </p:nvSpPr>
        <p:spPr>
          <a:xfrm>
            <a:off x="0" y="0"/>
            <a:ext cx="4944376" cy="6858000"/>
          </a:xfrm>
          <a:prstGeom prst="rect">
            <a:avLst/>
          </a:prstGeom>
          <a:gradFill>
            <a:gsLst>
              <a:gs pos="91143">
                <a:srgbClr val="EB6C22">
                  <a:alpha val="75000"/>
                </a:srgbClr>
              </a:gs>
              <a:gs pos="0">
                <a:srgbClr val="D31C47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31133B-EC9B-4E86-A55B-AF614958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7" y="2768283"/>
            <a:ext cx="4356782" cy="9556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Premier scénario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D44236-0836-4D94-8D0A-39BAE053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0" name="TextBox 103"/>
          <p:cNvSpPr txBox="1"/>
          <p:nvPr/>
        </p:nvSpPr>
        <p:spPr>
          <a:xfrm>
            <a:off x="14540647" y="10222495"/>
            <a:ext cx="123511" cy="560149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127000" algn="ctr"/>
            <a:r>
              <a:rPr lang="fr-FR" sz="1600" b="1" dirty="0" smtClean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Diagramme </a:t>
            </a:r>
            <a:r>
              <a:rPr lang="fr-FR" sz="1600" b="1" dirty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de déploiement</a:t>
            </a:r>
            <a:endParaRPr lang="en" sz="1600" b="1" dirty="0">
              <a:solidFill>
                <a:srgbClr val="EB7D4B"/>
              </a:solidFill>
              <a:latin typeface="Georgia" panose="02040502050405020303" pitchFamily="18" charset="0"/>
              <a:ea typeface="Muli"/>
              <a:cs typeface="Times New Roman" panose="02020603050405020304" pitchFamily="18" charset="0"/>
              <a:sym typeface="Arvo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5F31133B-EC9B-4E86-A55B-AF614958CA35}"/>
              </a:ext>
            </a:extLst>
          </p:cNvPr>
          <p:cNvSpPr txBox="1">
            <a:spLocks/>
          </p:cNvSpPr>
          <p:nvPr/>
        </p:nvSpPr>
        <p:spPr>
          <a:xfrm>
            <a:off x="5673516" y="1838643"/>
            <a:ext cx="5908883" cy="256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Ajouter une tâche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3A3D42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5122" name="Picture 2" descr="Task Clip Art at Clker.com - vector clip art online, royalty free &amp; public  do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71175" y="296032"/>
            <a:ext cx="1292225" cy="1428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0370005"/>
      </p:ext>
    </p:ext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Image 2" descr="mmm.jfif"/>
          <p:cNvPicPr>
            <a:picLocks noChangeAspect="1"/>
          </p:cNvPicPr>
          <p:nvPr/>
        </p:nvPicPr>
        <p:blipFill>
          <a:blip r:embed="rId2"/>
          <a:srcRect r="2500"/>
          <a:stretch>
            <a:fillRect/>
          </a:stretch>
        </p:blipFill>
        <p:spPr>
          <a:xfrm>
            <a:off x="0" y="505944"/>
            <a:ext cx="12192000" cy="5910385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21FFDD82-7C88-499B-A53D-1DB550F75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94437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F7BEF2-0B2D-4896-95EF-0C488A4C505E}"/>
              </a:ext>
            </a:extLst>
          </p:cNvPr>
          <p:cNvSpPr/>
          <p:nvPr/>
        </p:nvSpPr>
        <p:spPr>
          <a:xfrm>
            <a:off x="0" y="0"/>
            <a:ext cx="4944376" cy="6858000"/>
          </a:xfrm>
          <a:prstGeom prst="rect">
            <a:avLst/>
          </a:prstGeom>
          <a:gradFill>
            <a:gsLst>
              <a:gs pos="91143">
                <a:srgbClr val="EB6C22">
                  <a:alpha val="75000"/>
                </a:srgbClr>
              </a:gs>
              <a:gs pos="0">
                <a:srgbClr val="D31C47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31133B-EC9B-4E86-A55B-AF614958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68283"/>
            <a:ext cx="4482939" cy="11941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Deuxième scénario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D44236-0836-4D94-8D0A-39BAE053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TextBox 103"/>
          <p:cNvSpPr txBox="1"/>
          <p:nvPr/>
        </p:nvSpPr>
        <p:spPr>
          <a:xfrm>
            <a:off x="14540647" y="10222495"/>
            <a:ext cx="123511" cy="560149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127000" algn="ctr"/>
            <a:r>
              <a:rPr lang="fr-FR" sz="1600" b="1" dirty="0" smtClean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Diagramme </a:t>
            </a:r>
            <a:r>
              <a:rPr lang="fr-FR" sz="1600" b="1" dirty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de déploiement</a:t>
            </a:r>
            <a:endParaRPr lang="en" sz="1600" b="1" dirty="0">
              <a:solidFill>
                <a:srgbClr val="EB7D4B"/>
              </a:solidFill>
              <a:latin typeface="Georgia" panose="02040502050405020303" pitchFamily="18" charset="0"/>
              <a:ea typeface="Muli"/>
              <a:cs typeface="Times New Roman" panose="02020603050405020304" pitchFamily="18" charset="0"/>
              <a:sym typeface="Arvo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5F31133B-EC9B-4E86-A55B-AF614958CA35}"/>
              </a:ext>
            </a:extLst>
          </p:cNvPr>
          <p:cNvSpPr txBox="1">
            <a:spLocks/>
          </p:cNvSpPr>
          <p:nvPr/>
        </p:nvSpPr>
        <p:spPr>
          <a:xfrm>
            <a:off x="5673516" y="1838643"/>
            <a:ext cx="5908883" cy="2565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Joindre</a:t>
            </a: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 </a:t>
            </a:r>
            <a:r>
              <a:rPr kumimoji="0" lang="en-US" sz="8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une</a:t>
            </a: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 </a:t>
            </a:r>
            <a:r>
              <a:rPr kumimoji="0" lang="en-US" sz="8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D4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tâche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3A3D42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9" name="Picture 2" descr="Task Clip Art at Clker.com - vector clip art online, royalty free &amp; public  do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2196" y="5168283"/>
            <a:ext cx="1292225" cy="1428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0370005"/>
      </p:ext>
    </p:ext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Image 2" descr="3a45def8-f8da-4e50-aed2-2f7a0970535b.jfif"/>
          <p:cNvPicPr>
            <a:picLocks noChangeAspect="1"/>
          </p:cNvPicPr>
          <p:nvPr/>
        </p:nvPicPr>
        <p:blipFill>
          <a:blip r:embed="rId2"/>
          <a:srcRect b="2995"/>
          <a:stretch>
            <a:fillRect/>
          </a:stretch>
        </p:blipFill>
        <p:spPr>
          <a:xfrm>
            <a:off x="766610" y="0"/>
            <a:ext cx="10863483" cy="6858000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xmlns="" id="{26205026-45A8-4559-8537-30B721838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CC5677-B84D-4201-9313-4C48656FF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31C775-9CFB-426A-9C2A-AAF443253AC2}"/>
              </a:ext>
            </a:extLst>
          </p:cNvPr>
          <p:cNvSpPr/>
          <p:nvPr/>
        </p:nvSpPr>
        <p:spPr>
          <a:xfrm>
            <a:off x="0" y="621488"/>
            <a:ext cx="6286500" cy="2085286"/>
          </a:xfrm>
          <a:prstGeom prst="rect">
            <a:avLst/>
          </a:prstGeom>
          <a:gradFill>
            <a:gsLst>
              <a:gs pos="0">
                <a:srgbClr val="D31C47">
                  <a:alpha val="80000"/>
                </a:srgbClr>
              </a:gs>
              <a:gs pos="100000">
                <a:srgbClr val="EB6C22">
                  <a:alpha val="64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D0B5B8-60D1-43A3-9E69-1B9F1170E140}"/>
              </a:ext>
            </a:extLst>
          </p:cNvPr>
          <p:cNvSpPr/>
          <p:nvPr/>
        </p:nvSpPr>
        <p:spPr>
          <a:xfrm>
            <a:off x="5422901" y="0"/>
            <a:ext cx="6769100" cy="4038600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55764B75-FF09-4630-A697-E398A3C832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b="3557"/>
          <a:stretch/>
        </p:blipFill>
        <p:spPr>
          <a:xfrm>
            <a:off x="5949951" y="309601"/>
            <a:ext cx="5715000" cy="57101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363CD07-08B6-4C25-99D4-2E6E32C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8447"/>
            <a:ext cx="5573486" cy="1107996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fr-FR" sz="4000" dirty="0" smtClean="0">
                <a:solidFill>
                  <a:schemeClr val="bg1"/>
                </a:solidFill>
              </a:rPr>
              <a:t>Diagrammes de classe de conception</a:t>
            </a:r>
            <a:endParaRPr lang="fr-FR" sz="4000" dirty="0">
              <a:solidFill>
                <a:schemeClr val="bg1"/>
              </a:solidFill>
            </a:endParaRP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xmlns="" id="{97015764-5394-4A46-8CD6-A0F7086ED906}"/>
              </a:ext>
            </a:extLst>
          </p:cNvPr>
          <p:cNvGrpSpPr/>
          <p:nvPr/>
        </p:nvGrpSpPr>
        <p:grpSpPr>
          <a:xfrm flipV="1">
            <a:off x="11018067" y="6183950"/>
            <a:ext cx="816324" cy="674049"/>
            <a:chOff x="5140325" y="446088"/>
            <a:chExt cx="1434246" cy="1184275"/>
          </a:xfrm>
        </p:grpSpPr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xmlns="" id="{DB0C7B8A-DECA-4F16-880E-1DDD3E2B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9591EE1-0E7F-48BA-9F10-F3DB86B4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930CA1BC-7B46-4EED-9845-3E738EE3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091905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age 2" descr="13c498aa-12fd-48f4-9fcd-b48064147551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E14B5C9-8FE1-4044-9F3F-274FF89A26CA}"/>
              </a:ext>
            </a:extLst>
          </p:cNvPr>
          <p:cNvGrpSpPr/>
          <p:nvPr/>
        </p:nvGrpSpPr>
        <p:grpSpPr>
          <a:xfrm flipV="1">
            <a:off x="495300" y="5155412"/>
            <a:ext cx="1434246" cy="1184275"/>
            <a:chOff x="5140325" y="446088"/>
            <a:chExt cx="1434246" cy="1184275"/>
          </a:xfrm>
        </p:grpSpPr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F6C14D22-8412-4A98-B4B7-46538292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1A8F87F8-172D-41C8-9DDD-41D59FBD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pic>
        <p:nvPicPr>
          <p:cNvPr id="5" name="Picture 4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xmlns="" id="{750BBB35-D241-49B6-99F9-7D8A6D1F1A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6508" r="9468"/>
          <a:stretch/>
        </p:blipFill>
        <p:spPr>
          <a:xfrm>
            <a:off x="6781798" y="0"/>
            <a:ext cx="54102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357B7C-BA93-4638-9DCD-A2F97DE4C592}"/>
              </a:ext>
            </a:extLst>
          </p:cNvPr>
          <p:cNvSpPr/>
          <p:nvPr/>
        </p:nvSpPr>
        <p:spPr>
          <a:xfrm>
            <a:off x="6781800" y="0"/>
            <a:ext cx="5410200" cy="6858000"/>
          </a:xfrm>
          <a:prstGeom prst="rect">
            <a:avLst/>
          </a:prstGeom>
          <a:gradFill>
            <a:gsLst>
              <a:gs pos="91143">
                <a:srgbClr val="EB6C22">
                  <a:alpha val="75000"/>
                </a:srgbClr>
              </a:gs>
              <a:gs pos="0">
                <a:srgbClr val="D31C47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730465A-CCD1-424E-B0B7-8CC32BF0C841}"/>
              </a:ext>
            </a:extLst>
          </p:cNvPr>
          <p:cNvGrpSpPr/>
          <p:nvPr/>
        </p:nvGrpSpPr>
        <p:grpSpPr>
          <a:xfrm>
            <a:off x="0" y="-605900"/>
            <a:ext cx="1309977" cy="322800"/>
            <a:chOff x="711903" y="3267600"/>
            <a:chExt cx="1309977" cy="322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568303B4-DD40-4E59-9387-3ACFC30B72CD}"/>
                </a:ext>
              </a:extLst>
            </p:cNvPr>
            <p:cNvSpPr/>
            <p:nvPr/>
          </p:nvSpPr>
          <p:spPr>
            <a:xfrm>
              <a:off x="711903" y="3267600"/>
              <a:ext cx="322800" cy="322800"/>
            </a:xfrm>
            <a:prstGeom prst="ellipse">
              <a:avLst/>
            </a:prstGeom>
            <a:solidFill>
              <a:srgbClr val="EB6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EC58D93-BFE5-4DD6-9AD5-0F8070D7639A}"/>
                </a:ext>
              </a:extLst>
            </p:cNvPr>
            <p:cNvSpPr/>
            <p:nvPr/>
          </p:nvSpPr>
          <p:spPr>
            <a:xfrm>
              <a:off x="1205492" y="3267600"/>
              <a:ext cx="322800" cy="322800"/>
            </a:xfrm>
            <a:prstGeom prst="ellipse">
              <a:avLst/>
            </a:prstGeom>
            <a:solidFill>
              <a:srgbClr val="D31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2580F7C-9664-4EBA-863C-E50F8D09E11D}"/>
                </a:ext>
              </a:extLst>
            </p:cNvPr>
            <p:cNvSpPr/>
            <p:nvPr/>
          </p:nvSpPr>
          <p:spPr>
            <a:xfrm>
              <a:off x="1699080" y="3267600"/>
              <a:ext cx="322800" cy="322800"/>
            </a:xfrm>
            <a:prstGeom prst="ellipse">
              <a:avLst/>
            </a:prstGeom>
            <a:solidFill>
              <a:srgbClr val="3A3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6CAC14-5D71-4E13-96D4-CFBF77DB6803}"/>
              </a:ext>
            </a:extLst>
          </p:cNvPr>
          <p:cNvSpPr txBox="1"/>
          <p:nvPr/>
        </p:nvSpPr>
        <p:spPr>
          <a:xfrm rot="16200000">
            <a:off x="10630632" y="3062494"/>
            <a:ext cx="1635063" cy="733013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Georgia" panose="02040502050405020303" pitchFamily="18" charset="0"/>
              </a:rPr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AF6D9A-2287-4534-9238-434691256488}"/>
              </a:ext>
            </a:extLst>
          </p:cNvPr>
          <p:cNvSpPr txBox="1"/>
          <p:nvPr/>
        </p:nvSpPr>
        <p:spPr>
          <a:xfrm>
            <a:off x="493589" y="1216819"/>
            <a:ext cx="5114511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 smtClean="0">
                <a:solidFill>
                  <a:srgbClr val="3A3D42"/>
                </a:solidFill>
                <a:latin typeface="Georgia" panose="02040502050405020303" pitchFamily="18" charset="0"/>
              </a:rPr>
              <a:t>PROJET D’INTEGRATION ET DE DEVELOPPEMENT</a:t>
            </a:r>
            <a:endParaRPr lang="en-US" sz="4000" b="1" dirty="0">
              <a:solidFill>
                <a:srgbClr val="3A3D4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8031E7D-5719-4D55-BF46-6B40BAFB1DD3}"/>
              </a:ext>
            </a:extLst>
          </p:cNvPr>
          <p:cNvSpPr txBox="1"/>
          <p:nvPr/>
        </p:nvSpPr>
        <p:spPr>
          <a:xfrm>
            <a:off x="510643" y="4098396"/>
            <a:ext cx="5114511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 smtClean="0">
                <a:latin typeface="+mj-lt"/>
                <a:cs typeface="Calibri" panose="020F0502020204030204" pitchFamily="34" charset="0"/>
              </a:rPr>
              <a:t>SPRINT 1</a:t>
            </a:r>
            <a:endParaRPr lang="en-US" sz="4000" dirty="0"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271A825-5F7B-44DB-9078-10DF188EAE05}"/>
              </a:ext>
            </a:extLst>
          </p:cNvPr>
          <p:cNvGrpSpPr/>
          <p:nvPr/>
        </p:nvGrpSpPr>
        <p:grpSpPr>
          <a:xfrm>
            <a:off x="5140325" y="446088"/>
            <a:ext cx="1434246" cy="1184275"/>
            <a:chOff x="5140325" y="446088"/>
            <a:chExt cx="1434246" cy="1184275"/>
          </a:xfrm>
        </p:grpSpPr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xmlns="" id="{CD89996E-84C2-4E16-B5C8-08EA6463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962E3C97-E7F1-46D0-9437-32FF3621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2F69C31-0418-4838-BC75-995A95FE88C8}"/>
              </a:ext>
            </a:extLst>
          </p:cNvPr>
          <p:cNvCxnSpPr/>
          <p:nvPr/>
        </p:nvCxnSpPr>
        <p:spPr>
          <a:xfrm>
            <a:off x="11448163" y="0"/>
            <a:ext cx="0" cy="2220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713123"/>
      </p:ext>
    </p:extLst>
  </p:cSld>
  <p:clrMapOvr>
    <a:masterClrMapping/>
  </p:clrMapOvr>
  <p:transition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B243790F-848B-4FD5-84A6-D3C491744A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t="18616" b="74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54A6EB8-19FA-46BE-87D9-315224478CD7}"/>
              </a:ext>
            </a:extLst>
          </p:cNvPr>
          <p:cNvSpPr/>
          <p:nvPr/>
        </p:nvSpPr>
        <p:spPr>
          <a:xfrm>
            <a:off x="3390900" y="0"/>
            <a:ext cx="5410200" cy="6858000"/>
          </a:xfrm>
          <a:prstGeom prst="rect">
            <a:avLst/>
          </a:prstGeom>
          <a:gradFill>
            <a:gsLst>
              <a:gs pos="91143">
                <a:srgbClr val="EB6C22">
                  <a:alpha val="75000"/>
                </a:srgbClr>
              </a:gs>
              <a:gs pos="0">
                <a:srgbClr val="D31C47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68C4C6A-6D2A-45A4-93F0-28411862890D}"/>
              </a:ext>
            </a:extLst>
          </p:cNvPr>
          <p:cNvGrpSpPr/>
          <p:nvPr/>
        </p:nvGrpSpPr>
        <p:grpSpPr>
          <a:xfrm>
            <a:off x="10262454" y="446088"/>
            <a:ext cx="1434246" cy="1184275"/>
            <a:chOff x="5140325" y="446088"/>
            <a:chExt cx="1434246" cy="1184275"/>
          </a:xfrm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xmlns="" id="{B0897AF9-0069-4E73-AC01-734C900D4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842A71D-0BC7-4FEA-B540-C15F653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3434132-CC56-49BC-B259-33EC5FED8671}"/>
              </a:ext>
            </a:extLst>
          </p:cNvPr>
          <p:cNvGrpSpPr/>
          <p:nvPr/>
        </p:nvGrpSpPr>
        <p:grpSpPr>
          <a:xfrm flipH="1" flipV="1">
            <a:off x="495300" y="5178425"/>
            <a:ext cx="1434246" cy="1184275"/>
            <a:chOff x="5140325" y="446088"/>
            <a:chExt cx="1434246" cy="1184275"/>
          </a:xfrm>
        </p:grpSpPr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xmlns="" id="{CF7557C8-AC25-4E17-9744-0C4B248F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F4ADE1D-05D6-4BA8-A785-C2829622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38376FC-7100-4C7E-922F-9A9D43E278F1}"/>
              </a:ext>
            </a:extLst>
          </p:cNvPr>
          <p:cNvSpPr txBox="1"/>
          <p:nvPr/>
        </p:nvSpPr>
        <p:spPr>
          <a:xfrm>
            <a:off x="3538745" y="1872126"/>
            <a:ext cx="5114511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Merci pour votre attention</a:t>
            </a:r>
            <a:endParaRPr lang="en-US" sz="66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2940509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6004782">
            <a:off x="2515204" y="-4627691"/>
            <a:ext cx="4480484" cy="1352599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827315" y="3271107"/>
            <a:ext cx="2234812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Ben Hassine Amani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pic>
        <p:nvPicPr>
          <p:cNvPr id="5" name="Image 4" descr="circle-cropped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0253" y="4370041"/>
            <a:ext cx="1398547" cy="1408305"/>
          </a:xfrm>
          <a:prstGeom prst="rect">
            <a:avLst/>
          </a:prstGeom>
        </p:spPr>
      </p:pic>
      <p:pic>
        <p:nvPicPr>
          <p:cNvPr id="6" name="Image 5" descr="circle-cropped (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7709" y="4429770"/>
            <a:ext cx="1364578" cy="1374098"/>
          </a:xfrm>
          <a:prstGeom prst="rect">
            <a:avLst/>
          </a:prstGeom>
        </p:spPr>
      </p:pic>
      <p:pic>
        <p:nvPicPr>
          <p:cNvPr id="7" name="Image 6" descr="circle-cropped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4129" y="4343792"/>
            <a:ext cx="1432442" cy="1442435"/>
          </a:xfrm>
          <a:prstGeom prst="rect">
            <a:avLst/>
          </a:prstGeom>
        </p:spPr>
      </p:pic>
      <p:pic>
        <p:nvPicPr>
          <p:cNvPr id="8" name="Image 7" descr="circle-cropp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48" y="1908185"/>
            <a:ext cx="1328095" cy="1337361"/>
          </a:xfrm>
          <a:prstGeom prst="rect">
            <a:avLst/>
          </a:prstGeom>
        </p:spPr>
      </p:pic>
      <p:pic>
        <p:nvPicPr>
          <p:cNvPr id="9" name="Image 8" descr="circle-cropped (4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4400" y="1986034"/>
            <a:ext cx="1368342" cy="1377889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557183" y="5736691"/>
            <a:ext cx="2234812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Abassi Marwen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8180408" y="5826906"/>
            <a:ext cx="2234812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Othmani Haitham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9731475" y="3351937"/>
            <a:ext cx="2234812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Gargabou Farah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5180972" y="5795388"/>
            <a:ext cx="2234812" cy="43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Belaid Mohamed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pic>
        <p:nvPicPr>
          <p:cNvPr id="14" name="Image 13" descr="circle-cropped (5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1022" y="1926556"/>
            <a:ext cx="1397607" cy="1407358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6130834" y="3342435"/>
            <a:ext cx="382596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Brahem Mohamed Wajdi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220518" y="3312124"/>
            <a:ext cx="382596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A3D42"/>
                </a:solidFill>
                <a:latin typeface="Georgia" pitchFamily="18" charset="0"/>
              </a:rPr>
              <a:t>Bellili Bilel</a:t>
            </a:r>
            <a:endParaRPr lang="en-US" sz="2000" dirty="0">
              <a:solidFill>
                <a:srgbClr val="3A3D42"/>
              </a:solidFill>
              <a:latin typeface="Georgia" pitchFamily="18" charset="0"/>
            </a:endParaRPr>
          </a:p>
        </p:txBody>
      </p:sp>
      <p:pic>
        <p:nvPicPr>
          <p:cNvPr id="17" name="Image 16" descr="circle-cropped (6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8956" y="1872878"/>
            <a:ext cx="1391959" cy="14016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406400"/>
            <a:ext cx="7416800" cy="981616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363CD07-08B6-4C25-99D4-2E6E32C27DF1}"/>
              </a:ext>
            </a:extLst>
          </p:cNvPr>
          <p:cNvSpPr txBox="1">
            <a:spLocks/>
          </p:cNvSpPr>
          <p:nvPr/>
        </p:nvSpPr>
        <p:spPr>
          <a:xfrm>
            <a:off x="391886" y="628504"/>
            <a:ext cx="7155543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Travail élaboré par :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21FFDD82-7C88-499B-A53D-1DB550F75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10000" y="0"/>
            <a:ext cx="494437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F7BEF2-0B2D-4896-95EF-0C488A4C505E}"/>
              </a:ext>
            </a:extLst>
          </p:cNvPr>
          <p:cNvSpPr/>
          <p:nvPr/>
        </p:nvSpPr>
        <p:spPr>
          <a:xfrm>
            <a:off x="3810000" y="0"/>
            <a:ext cx="4944376" cy="6858000"/>
          </a:xfrm>
          <a:prstGeom prst="rect">
            <a:avLst/>
          </a:prstGeom>
          <a:gradFill>
            <a:gsLst>
              <a:gs pos="91143">
                <a:srgbClr val="EB6C22">
                  <a:alpha val="75000"/>
                </a:srgbClr>
              </a:gs>
              <a:gs pos="0">
                <a:srgbClr val="D31C47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31133B-EC9B-4E86-A55B-AF614958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397" y="2935923"/>
            <a:ext cx="4356782" cy="9556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D44236-0836-4D94-8D0A-39BAE053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8" name="Shape 2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1520" y="406398"/>
            <a:ext cx="504056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103"/>
          <p:cNvSpPr txBox="1"/>
          <p:nvPr/>
        </p:nvSpPr>
        <p:spPr>
          <a:xfrm>
            <a:off x="14540647" y="10222495"/>
            <a:ext cx="123511" cy="560149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127000" algn="ctr"/>
            <a:r>
              <a:rPr lang="fr-FR" sz="1600" b="1" dirty="0" smtClean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Diagramme </a:t>
            </a:r>
            <a:r>
              <a:rPr lang="fr-FR" sz="1600" b="1" dirty="0">
                <a:solidFill>
                  <a:srgbClr val="EB7D4B"/>
                </a:solidFill>
                <a:latin typeface="Georgia" panose="02040502050405020303" pitchFamily="18" charset="0"/>
                <a:ea typeface="Muli"/>
                <a:cs typeface="Times New Roman" panose="02020603050405020304" pitchFamily="18" charset="0"/>
                <a:sym typeface="Arvo"/>
              </a:rPr>
              <a:t>de déploiement</a:t>
            </a:r>
            <a:endParaRPr lang="en" sz="1600" b="1" dirty="0">
              <a:solidFill>
                <a:srgbClr val="EB7D4B"/>
              </a:solidFill>
              <a:latin typeface="Georgia" panose="02040502050405020303" pitchFamily="18" charset="0"/>
              <a:ea typeface="Muli"/>
              <a:cs typeface="Times New Roman" panose="02020603050405020304" pitchFamily="18" charset="0"/>
              <a:sym typeface="Arvo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35280" y="381000"/>
            <a:ext cx="3063240" cy="160043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 smtClean="0">
                <a:solidFill>
                  <a:srgbClr val="EB7D4B"/>
                </a:solidFill>
                <a:latin typeface="Overpass Light Bold"/>
              </a:rPr>
              <a:t>01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 Light Bold"/>
              </a:rPr>
              <a:t> </a:t>
            </a:r>
            <a:r>
              <a:rPr lang="fr-FR" sz="4000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SPRINTS BACKLOG </a:t>
            </a:r>
            <a:r>
              <a:rPr lang="fr-FR" sz="2400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d’une user story</a:t>
            </a:r>
            <a:endParaRPr lang="fr-FR" sz="4000" dirty="0">
              <a:solidFill>
                <a:srgbClr val="3A3D42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8862401" y="189932"/>
            <a:ext cx="3063240" cy="227754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 smtClean="0">
                <a:solidFill>
                  <a:srgbClr val="EB7D4B"/>
                </a:solidFill>
                <a:latin typeface="Overpass Light Bold"/>
              </a:rPr>
              <a:t>02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 Light Bold"/>
              </a:rPr>
              <a:t> </a:t>
            </a:r>
            <a:r>
              <a:rPr lang="fr-FR" sz="3600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Diagrammes de séquence objet</a:t>
            </a:r>
            <a:endParaRPr lang="fr-FR" sz="4000" dirty="0">
              <a:solidFill>
                <a:srgbClr val="3A3D42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8808720" y="2613546"/>
            <a:ext cx="3383280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0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«</a:t>
            </a:r>
            <a:r>
              <a:rPr lang="fr-FR" sz="20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 Ajouter une tâche </a:t>
            </a:r>
            <a:r>
              <a:rPr lang="fr-FR" sz="20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»</a:t>
            </a:r>
            <a:endParaRPr lang="fr-FR" sz="2000" dirty="0">
              <a:solidFill>
                <a:srgbClr val="D31C47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8768460" y="3089172"/>
            <a:ext cx="3246120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0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«</a:t>
            </a:r>
            <a:r>
              <a:rPr lang="fr-FR" sz="20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 </a:t>
            </a:r>
            <a:r>
              <a:rPr lang="fr-FR" sz="20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Joindre une tâche</a:t>
            </a:r>
            <a:r>
              <a:rPr lang="fr-FR" sz="20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»</a:t>
            </a:r>
            <a:endParaRPr lang="fr-FR" sz="2000" dirty="0">
              <a:solidFill>
                <a:srgbClr val="D31C47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89560" y="2377440"/>
            <a:ext cx="3246120" cy="290983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utilisateurs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tâches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recettes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livres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 l’actualité et des signals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évennements</a:t>
            </a:r>
          </a:p>
          <a:p>
            <a:pPr algn="ctr">
              <a:lnSpc>
                <a:spcPct val="150000"/>
              </a:lnSpc>
            </a:pPr>
            <a:r>
              <a:rPr lang="fr-FR" sz="1600" b="1" dirty="0" smtClean="0">
                <a:solidFill>
                  <a:srgbClr val="D31C47"/>
                </a:solidFill>
                <a:latin typeface="Georgia" pitchFamily="18" charset="0"/>
                <a:cs typeface="Calibri" panose="020F0502020204030204" pitchFamily="34" charset="0"/>
              </a:rPr>
              <a:t>-</a:t>
            </a:r>
            <a:r>
              <a:rPr lang="fr-FR" sz="1600" b="1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 Gestion des séances</a:t>
            </a:r>
            <a:endParaRPr lang="fr-FR" sz="1600" dirty="0">
              <a:solidFill>
                <a:srgbClr val="3A3D42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891971" y="3863453"/>
            <a:ext cx="3063240" cy="227754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 smtClean="0">
                <a:solidFill>
                  <a:srgbClr val="EB7D4B"/>
                </a:solidFill>
                <a:latin typeface="Overpass Light Bold"/>
              </a:rPr>
              <a:t>03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 Light Bold"/>
              </a:rPr>
              <a:t> </a:t>
            </a:r>
            <a:r>
              <a:rPr lang="fr-FR" sz="3600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Diagrammes de </a:t>
            </a:r>
            <a:r>
              <a:rPr lang="fr-FR" sz="3600" dirty="0" smtClean="0">
                <a:solidFill>
                  <a:srgbClr val="3A3D42"/>
                </a:solidFill>
                <a:latin typeface="Georgia" pitchFamily="18" charset="0"/>
                <a:cs typeface="Calibri" panose="020F0502020204030204" pitchFamily="34" charset="0"/>
              </a:rPr>
              <a:t>classe de conception</a:t>
            </a:r>
            <a:endParaRPr lang="fr-FR" sz="4000" dirty="0">
              <a:solidFill>
                <a:srgbClr val="3A3D42"/>
              </a:solidFill>
              <a:latin typeface="Georgia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70005"/>
      </p:ext>
    </p:ext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3" grpId="0"/>
      <p:bldP spid="44" grpId="0"/>
      <p:bldP spid="45" grpId="0"/>
      <p:bldP spid="46" grpId="0"/>
      <p:bldP spid="4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xmlns="" id="{26205026-45A8-4559-8537-30B721838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CC5677-B84D-4201-9313-4C48656FF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31C775-9CFB-426A-9C2A-AAF443253AC2}"/>
              </a:ext>
            </a:extLst>
          </p:cNvPr>
          <p:cNvSpPr/>
          <p:nvPr/>
        </p:nvSpPr>
        <p:spPr>
          <a:xfrm>
            <a:off x="0" y="621488"/>
            <a:ext cx="6286500" cy="2085286"/>
          </a:xfrm>
          <a:prstGeom prst="rect">
            <a:avLst/>
          </a:prstGeom>
          <a:gradFill>
            <a:gsLst>
              <a:gs pos="0">
                <a:srgbClr val="D31C47">
                  <a:alpha val="80000"/>
                </a:srgbClr>
              </a:gs>
              <a:gs pos="100000">
                <a:srgbClr val="EB6C22">
                  <a:alpha val="64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D0B5B8-60D1-43A3-9E69-1B9F1170E140}"/>
              </a:ext>
            </a:extLst>
          </p:cNvPr>
          <p:cNvSpPr/>
          <p:nvPr/>
        </p:nvSpPr>
        <p:spPr>
          <a:xfrm>
            <a:off x="5422901" y="0"/>
            <a:ext cx="6769100" cy="4038600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bench, building, wooden, sitting&#10;&#10;Description automatically generated">
            <a:extLst>
              <a:ext uri="{FF2B5EF4-FFF2-40B4-BE49-F238E27FC236}">
                <a16:creationId xmlns:a16="http://schemas.microsoft.com/office/drawing/2014/main" xmlns="" id="{55764B75-FF09-4630-A697-E398A3C832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b="3557"/>
          <a:stretch/>
        </p:blipFill>
        <p:spPr>
          <a:xfrm>
            <a:off x="5949951" y="309601"/>
            <a:ext cx="5715000" cy="57101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363CD07-08B6-4C25-99D4-2E6E32C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1325189"/>
            <a:ext cx="5573486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fr-FR" dirty="0" smtClean="0">
                <a:solidFill>
                  <a:schemeClr val="bg1"/>
                </a:solidFill>
              </a:rPr>
              <a:t>SPRINTS BACKLOG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7015764-5394-4A46-8CD6-A0F7086ED906}"/>
              </a:ext>
            </a:extLst>
          </p:cNvPr>
          <p:cNvGrpSpPr/>
          <p:nvPr/>
        </p:nvGrpSpPr>
        <p:grpSpPr>
          <a:xfrm flipV="1">
            <a:off x="11018067" y="6183950"/>
            <a:ext cx="816324" cy="674049"/>
            <a:chOff x="5140325" y="446088"/>
            <a:chExt cx="1434246" cy="1184275"/>
          </a:xfrm>
        </p:grpSpPr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xmlns="" id="{DB0C7B8A-DECA-4F16-880E-1DDD3E2B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446088"/>
              <a:ext cx="1184275" cy="1184275"/>
            </a:xfrm>
            <a:custGeom>
              <a:avLst/>
              <a:gdLst>
                <a:gd name="T0" fmla="*/ 0 w 394"/>
                <a:gd name="T1" fmla="*/ 0 h 394"/>
                <a:gd name="T2" fmla="*/ 0 w 394"/>
                <a:gd name="T3" fmla="*/ 0 h 394"/>
                <a:gd name="T4" fmla="*/ 394 w 394"/>
                <a:gd name="T5" fmla="*/ 394 h 394"/>
                <a:gd name="T6" fmla="*/ 394 w 394"/>
                <a:gd name="T7" fmla="*/ 0 h 394"/>
                <a:gd name="T8" fmla="*/ 0 w 39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3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176" y="394"/>
                    <a:pt x="394" y="394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91143">
                  <a:srgbClr val="EB6C22">
                    <a:alpha val="75000"/>
                  </a:srgbClr>
                </a:gs>
                <a:gs pos="0">
                  <a:srgbClr val="D31C47">
                    <a:alpha val="83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9591EE1-0E7F-48BA-9F10-F3DB86B4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4350" y="528519"/>
              <a:ext cx="1020221" cy="1020221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930CA1BC-7B46-4EED-9845-3E738EE3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091905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1150173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7" y="661242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utilisateurs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463827" y="1855306"/>
          <a:ext cx="9965636" cy="472224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60669"/>
                <a:gridCol w="2464230"/>
                <a:gridCol w="824429"/>
                <a:gridCol w="2862855"/>
                <a:gridCol w="1295533"/>
                <a:gridCol w="1657920"/>
              </a:tblGrid>
              <a:tr h="674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>
                          <a:solidFill>
                            <a:schemeClr val="bg1"/>
                          </a:solidFill>
                        </a:rPr>
                        <a:t>ID User Story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>
                          <a:solidFill>
                            <a:schemeClr val="bg1"/>
                          </a:solidFill>
                        </a:rPr>
                        <a:t>User Story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>
                          <a:solidFill>
                            <a:schemeClr val="bg1"/>
                          </a:solidFill>
                        </a:rPr>
                        <a:t>ID </a:t>
                      </a:r>
                      <a:r>
                        <a:rPr lang="fr-FR" sz="1600" u="none" strike="noStrike" dirty="0" err="1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 err="1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>
                          <a:solidFill>
                            <a:schemeClr val="bg1"/>
                          </a:solidFill>
                        </a:rPr>
                        <a:t>Estimation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u="none" strike="noStrike" dirty="0">
                          <a:solidFill>
                            <a:schemeClr val="bg1"/>
                          </a:solidFill>
                        </a:rPr>
                        <a:t>Responsable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73891" marR="73891" marT="36945" marB="36945"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</a:tr>
              <a:tr h="674607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</a:t>
                      </a:r>
                      <a:endParaRPr lang="fr-FR" sz="1400"/>
                    </a:p>
                  </a:txBody>
                  <a:tcPr marL="73891" marR="73891" marT="36945" marB="36945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En tant que utilisateur je veux créer un compte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1.1.1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Création de la table  ‘’User’’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0,5h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Med Wajdi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746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1.1.2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Implémentation de l’entité ‘’User.java’’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0,5h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Med Wajdi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746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1.1.3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Préparation l’interface ‘’SignIn.fxml’’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0,5h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Med Wajdi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746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1.1.4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Implémentation de la classe ‘’ServiceUser’’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2,5h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Med Wajdi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746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1.1.5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/>
                        <a:t>Création du Controleur ‘’SignInController.java’’</a:t>
                      </a:r>
                      <a:endParaRPr lang="fr-FR" sz="1400" dirty="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2,5h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Med Wajdi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74607">
                <a:tc>
                  <a:txBody>
                    <a:bodyPr/>
                    <a:lstStyle/>
                    <a:p>
                      <a:pPr fontAlgn="t"/>
                      <a:r>
                        <a:rPr lang="fr-FR" sz="1400"/>
                        <a:t> </a:t>
                      </a:r>
                    </a:p>
                  </a:txBody>
                  <a:tcPr marL="73891" marR="73891" marT="36945" marB="36945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400"/>
                        <a:t> </a:t>
                      </a:r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1.1.6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Tester la méthode dans le navigateur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/>
                        <a:t>1h</a:t>
                      </a:r>
                      <a:endParaRPr lang="fr-FR" sz="140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/>
                        <a:t>Med </a:t>
                      </a:r>
                      <a:r>
                        <a:rPr lang="fr-FR" sz="1400" u="none" strike="noStrike" dirty="0" err="1"/>
                        <a:t>Wajdi</a:t>
                      </a:r>
                      <a:endParaRPr lang="fr-FR" sz="1400" dirty="0"/>
                    </a:p>
                  </a:txBody>
                  <a:tcPr marL="73891" marR="73891" marT="36945" marB="36945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1150173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181" y="675756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tâches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4800747"/>
              </p:ext>
            </p:extLst>
          </p:nvPr>
        </p:nvGraphicFramePr>
        <p:xfrm>
          <a:off x="478279" y="1948616"/>
          <a:ext cx="10083702" cy="45023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70666">
                  <a:extLst>
                    <a:ext uri="{9D8B030D-6E8A-4147-A177-3AD203B41FA5}">
                      <a16:colId xmlns="" xmlns:a16="http://schemas.microsoft.com/office/drawing/2014/main" val="1792423501"/>
                    </a:ext>
                  </a:extLst>
                </a:gridCol>
                <a:gridCol w="2490568">
                  <a:extLst>
                    <a:ext uri="{9D8B030D-6E8A-4147-A177-3AD203B41FA5}">
                      <a16:colId xmlns="" xmlns:a16="http://schemas.microsoft.com/office/drawing/2014/main" val="3226920253"/>
                    </a:ext>
                  </a:extLst>
                </a:gridCol>
                <a:gridCol w="832166">
                  <a:extLst>
                    <a:ext uri="{9D8B030D-6E8A-4147-A177-3AD203B41FA5}">
                      <a16:colId xmlns="" xmlns:a16="http://schemas.microsoft.com/office/drawing/2014/main" val="2655947396"/>
                    </a:ext>
                  </a:extLst>
                </a:gridCol>
                <a:gridCol w="2896286">
                  <a:extLst>
                    <a:ext uri="{9D8B030D-6E8A-4147-A177-3AD203B41FA5}">
                      <a16:colId xmlns="" xmlns:a16="http://schemas.microsoft.com/office/drawing/2014/main" val="3573055880"/>
                    </a:ext>
                  </a:extLst>
                </a:gridCol>
                <a:gridCol w="1313399">
                  <a:extLst>
                    <a:ext uri="{9D8B030D-6E8A-4147-A177-3AD203B41FA5}">
                      <a16:colId xmlns="" xmlns:a16="http://schemas.microsoft.com/office/drawing/2014/main" val="1888126631"/>
                    </a:ext>
                  </a:extLst>
                </a:gridCol>
                <a:gridCol w="1680617">
                  <a:extLst>
                    <a:ext uri="{9D8B030D-6E8A-4147-A177-3AD203B41FA5}">
                      <a16:colId xmlns="" xmlns:a16="http://schemas.microsoft.com/office/drawing/2014/main" val="3199822924"/>
                    </a:ext>
                  </a:extLst>
                </a:gridCol>
              </a:tblGrid>
              <a:tr h="635559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ID User Story</a:t>
                      </a:r>
                      <a:endParaRPr lang="fr-FR" sz="1600" b="1" dirty="0"/>
                    </a:p>
                  </a:txBody>
                  <a:tcPr anchor="ctr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User Story</a:t>
                      </a:r>
                      <a:endParaRPr lang="fr-FR" sz="1600" b="1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ID </a:t>
                      </a:r>
                      <a:r>
                        <a:rPr lang="fr-FR" sz="1600" b="1" dirty="0" err="1" smtClean="0"/>
                        <a:t>Task</a:t>
                      </a:r>
                      <a:endParaRPr lang="fr-FR" sz="1600" b="1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/>
                        <a:t>Task</a:t>
                      </a:r>
                      <a:endParaRPr lang="fr-FR" sz="1600" b="1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Estimation</a:t>
                      </a:r>
                      <a:endParaRPr lang="fr-FR" sz="1600" b="1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endParaRPr lang="fr-FR" sz="1600" b="1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245698312"/>
                  </a:ext>
                </a:extLst>
              </a:tr>
              <a:tr h="601507">
                <a:tc rowSpan="5">
                  <a:txBody>
                    <a:bodyPr/>
                    <a:lstStyle/>
                    <a:p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fr-FR" sz="1400" dirty="0" smtClean="0"/>
                        <a:t>En tant que thérapeute je veux ajouter une tache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Création</a:t>
                      </a:r>
                      <a:r>
                        <a:rPr lang="fr-FR" sz="1400" baseline="0" dirty="0" smtClean="0"/>
                        <a:t> de la table  ‘’Tache’’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0,5h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15688164"/>
                  </a:ext>
                </a:extLst>
              </a:tr>
              <a:tr h="6015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l’entité ‘’Tache.java’’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0,5h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078446449"/>
                  </a:ext>
                </a:extLst>
              </a:tr>
              <a:tr h="6015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Préparation l’interface ‘’</a:t>
                      </a:r>
                      <a:r>
                        <a:rPr lang="fr-FR" sz="1400" dirty="0" err="1" smtClean="0"/>
                        <a:t>AjouterTache.fxml</a:t>
                      </a:r>
                      <a:r>
                        <a:rPr lang="fr-FR" sz="1400" dirty="0" smtClean="0"/>
                        <a:t>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983659155"/>
                  </a:ext>
                </a:extLst>
              </a:tr>
              <a:tr h="60150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Implémentation</a:t>
                      </a:r>
                      <a:r>
                        <a:rPr lang="fr-FR" sz="1400" baseline="0" dirty="0" smtClean="0"/>
                        <a:t> de la classe ‘’</a:t>
                      </a:r>
                      <a:r>
                        <a:rPr lang="fr-FR" sz="1400" baseline="0" dirty="0" err="1" smtClean="0"/>
                        <a:t>ServiceTache</a:t>
                      </a:r>
                      <a:r>
                        <a:rPr lang="fr-FR" sz="1400" baseline="0" dirty="0" smtClean="0"/>
                        <a:t>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70101820"/>
                  </a:ext>
                </a:extLst>
              </a:tr>
              <a:tr h="85929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Création le Controleur ‘’AjouterTacheController.java’’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Amani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186643856"/>
                  </a:ext>
                </a:extLst>
              </a:tr>
              <a:tr h="601507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1.1.6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 smtClean="0">
                          <a:effectLst/>
                        </a:rPr>
                        <a:t>Tester la méthode dans le navigateur</a:t>
                      </a:r>
                      <a:endParaRPr lang="fr-FR" sz="14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Farah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78919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1150173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96" y="690271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séances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750198" y="1826210"/>
          <a:ext cx="10011893" cy="479767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65310"/>
                <a:gridCol w="1031674"/>
                <a:gridCol w="2648493"/>
                <a:gridCol w="1035177"/>
                <a:gridCol w="1966282"/>
                <a:gridCol w="1083219"/>
                <a:gridCol w="1181738"/>
              </a:tblGrid>
              <a:tr h="459185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Feature</a:t>
                      </a:r>
                      <a:endParaRPr lang="fr-FR" sz="1500" dirty="0"/>
                    </a:p>
                  </a:txBody>
                  <a:tcPr anchor="ctr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User</a:t>
                      </a:r>
                      <a:r>
                        <a:rPr lang="fr-FR" sz="1500" baseline="0" dirty="0" smtClean="0"/>
                        <a:t> Story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User Story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Tâche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Tâches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Estimation 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Responsable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89338">
                <a:tc rowSpan="7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En tant que thérapeute je souhaite Créer une session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Création de la table ‘Session’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 min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Haitham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727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Configuration de l’outil SceneBuilder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</a:tr>
              <a:tr h="589338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Implémentation de l’entité ‘Session.java’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20 min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Haitham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9396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Préparation de l’interface ‘SessionUI.fxml’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Haitham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9396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Implémentation de la classe ‘ServiceSession’ 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Haitham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9396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1.1.6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latin typeface="+mn-lt"/>
                          <a:ea typeface="Calibri"/>
                          <a:cs typeface="Arial"/>
                        </a:rPr>
                        <a:t>Création du contrôleur ‘SessionContoller .java’ </a:t>
                      </a: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Haitham</a:t>
                      </a:r>
                    </a:p>
                    <a:p>
                      <a:pPr algn="ctr"/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727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1.1.7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Tester</a:t>
                      </a: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1/2h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Haitham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9" name="Connecteur droit 8"/>
          <p:cNvCxnSpPr/>
          <p:nvPr/>
        </p:nvCxnSpPr>
        <p:spPr>
          <a:xfrm>
            <a:off x="8481391" y="3511826"/>
            <a:ext cx="227937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8396D-0CD8-47D6-A0BC-B1C12D14A3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2DF2AB-7BA7-4D37-9A1C-DB85A70EC477}"/>
              </a:ext>
            </a:extLst>
          </p:cNvPr>
          <p:cNvSpPr/>
          <p:nvPr/>
        </p:nvSpPr>
        <p:spPr>
          <a:xfrm>
            <a:off x="0" y="356070"/>
            <a:ext cx="7315200" cy="1150173"/>
          </a:xfrm>
          <a:prstGeom prst="rect">
            <a:avLst/>
          </a:prstGeom>
          <a:gradFill>
            <a:gsLst>
              <a:gs pos="0">
                <a:srgbClr val="D31C47"/>
              </a:gs>
              <a:gs pos="100000">
                <a:srgbClr val="EB6C2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0238B84-87DB-43E9-B352-FB89859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96" y="690271"/>
            <a:ext cx="6386761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Gestion des livres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869468" y="1958732"/>
          <a:ext cx="10011893" cy="435522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65310"/>
                <a:gridCol w="1031674"/>
                <a:gridCol w="2648493"/>
                <a:gridCol w="1035177"/>
                <a:gridCol w="1966282"/>
                <a:gridCol w="1083219"/>
                <a:gridCol w="1181738"/>
              </a:tblGrid>
              <a:tr h="459185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Feature</a:t>
                      </a:r>
                      <a:endParaRPr lang="fr-FR" sz="1500" dirty="0"/>
                    </a:p>
                  </a:txBody>
                  <a:tcPr anchor="ctr"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User</a:t>
                      </a:r>
                      <a:r>
                        <a:rPr lang="fr-FR" sz="1500" baseline="0" dirty="0" smtClean="0"/>
                        <a:t> Story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User Story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ID Tâche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Tâches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Estimation 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Responsable</a:t>
                      </a:r>
                      <a:endParaRPr lang="fr-FR" sz="1500" dirty="0"/>
                    </a:p>
                  </a:txBody>
                  <a:tcPr anchor="ctr"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89338">
                <a:tc rowSpan="6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En tant que thérapeute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dirty="0" smtClean="0"/>
                        <a:t>je souhaite ajouter un livre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1.1.1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Création de la table ‘book’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727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1.1.2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Implémentation de l’entité ‘book.java’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89338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1.1.3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Préparation de l’interface ‘AjouterBook.fxml’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9396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1.1.4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Implementation de la classe ‘ServiceBook’ 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9396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1.1.5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Création du contrôleur ‘AjouterBookController .java’ </a:t>
                      </a:r>
                      <a:endParaRPr lang="fr-FR" sz="1400" dirty="0">
                        <a:latin typeface="+mn-lt"/>
                        <a:ea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Marwen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7274"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1.1.7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Tester</a:t>
                      </a:r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1/2h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Mohamed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rgbClr val="EB6C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8520586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B6C2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spAutoFit/>
      </a:bodyPr>
      <a:lstStyle>
        <a:defPPr algn="l">
          <a:defRPr sz="1600" dirty="0">
            <a:solidFill>
              <a:srgbClr val="3A3D42"/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746</Words>
  <Application>Microsoft Office PowerPoint</Application>
  <PresentationFormat>Personnalisé</PresentationFormat>
  <Paragraphs>324</Paragraphs>
  <Slides>20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Office Theme</vt:lpstr>
      <vt:lpstr>Diapositive 1</vt:lpstr>
      <vt:lpstr>Diapositive 2</vt:lpstr>
      <vt:lpstr>Diapositive 3</vt:lpstr>
      <vt:lpstr>PLAN</vt:lpstr>
      <vt:lpstr>SPRINTS BACKLOG</vt:lpstr>
      <vt:lpstr>Gestion des utilisateurs</vt:lpstr>
      <vt:lpstr>Gestion des tâches</vt:lpstr>
      <vt:lpstr>Gestion des séances</vt:lpstr>
      <vt:lpstr>Gestion des livres</vt:lpstr>
      <vt:lpstr>Gestion des recettes</vt:lpstr>
      <vt:lpstr>Gestion des actualités et signals</vt:lpstr>
      <vt:lpstr>Gestion des évennements</vt:lpstr>
      <vt:lpstr>Diagrammes de séquence objet</vt:lpstr>
      <vt:lpstr>Premier scénario</vt:lpstr>
      <vt:lpstr>Diapositive 15</vt:lpstr>
      <vt:lpstr>Deuxième scénario</vt:lpstr>
      <vt:lpstr>Diapositive 17</vt:lpstr>
      <vt:lpstr>Diagrammes de classe de conception</vt:lpstr>
      <vt:lpstr>Diapositive 19</vt:lpstr>
      <vt:lpstr>Diapositive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HP</cp:lastModifiedBy>
  <cp:revision>167</cp:revision>
  <dcterms:created xsi:type="dcterms:W3CDTF">2020-02-19T03:44:57Z</dcterms:created>
  <dcterms:modified xsi:type="dcterms:W3CDTF">2021-03-04T10:52:59Z</dcterms:modified>
</cp:coreProperties>
</file>